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8"/>
  </p:notesMasterIdLst>
  <p:sldIdLst>
    <p:sldId id="256" r:id="rId2"/>
    <p:sldId id="257" r:id="rId3"/>
    <p:sldId id="261" r:id="rId4"/>
    <p:sldId id="262" r:id="rId5"/>
    <p:sldId id="263" r:id="rId6"/>
    <p:sldId id="269" r:id="rId7"/>
    <p:sldId id="264" r:id="rId8"/>
    <p:sldId id="265" r:id="rId9"/>
    <p:sldId id="272" r:id="rId10"/>
    <p:sldId id="266" r:id="rId11"/>
    <p:sldId id="268" r:id="rId12"/>
    <p:sldId id="271" r:id="rId13"/>
    <p:sldId id="273" r:id="rId14"/>
    <p:sldId id="270" r:id="rId15"/>
    <p:sldId id="274" r:id="rId16"/>
    <p:sldId id="275" r:id="rId17"/>
    <p:sldId id="277" r:id="rId18"/>
    <p:sldId id="278" r:id="rId19"/>
    <p:sldId id="279" r:id="rId20"/>
    <p:sldId id="280" r:id="rId21"/>
    <p:sldId id="281" r:id="rId22"/>
    <p:sldId id="282" r:id="rId23"/>
    <p:sldId id="286" r:id="rId24"/>
    <p:sldId id="283" r:id="rId25"/>
    <p:sldId id="284" r:id="rId26"/>
    <p:sldId id="285" r:id="rId27"/>
  </p:sldIdLst>
  <p:sldSz cx="9144000" cy="5143500" type="screen16x9"/>
  <p:notesSz cx="6858000" cy="9144000"/>
  <p:embeddedFontLst>
    <p:embeddedFont>
      <p:font typeface="Lato" panose="020F0502020204030203" pitchFamily="34" charset="0"/>
      <p:regular r:id="rId29"/>
      <p:bold r:id="rId30"/>
      <p:italic r:id="rId31"/>
      <p:boldItalic r:id="rId32"/>
    </p:embeddedFont>
    <p:embeddedFont>
      <p:font typeface="Montserrat" panose="00000500000000000000" pitchFamily="2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547" y="4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5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4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36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2.fntdata"/><Relationship Id="rId35" Type="http://schemas.openxmlformats.org/officeDocument/2006/relationships/font" Target="fonts/font7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57723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1544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42270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35661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281980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95986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1871153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4177118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27540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84497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00150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761104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79924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3135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9724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4822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05656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4042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33121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65473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86202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22765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98693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20e7518a2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20e7518a2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56707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56571" y="17823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Cypress Tutorial</a:t>
            </a:r>
            <a:endParaRPr dirty="0"/>
          </a:p>
        </p:txBody>
      </p:sp>
      <p:sp>
        <p:nvSpPr>
          <p:cNvPr id="10" name="Google Shape;134;p13">
            <a:extLst>
              <a:ext uri="{FF2B5EF4-FFF2-40B4-BE49-F238E27FC236}">
                <a16:creationId xmlns:a16="http://schemas.microsoft.com/office/drawing/2014/main" id="{F05DAC1A-39FE-49A1-9061-02A7DEC85C50}"/>
              </a:ext>
            </a:extLst>
          </p:cNvPr>
          <p:cNvSpPr txBox="1">
            <a:spLocks/>
          </p:cNvSpPr>
          <p:nvPr/>
        </p:nvSpPr>
        <p:spPr>
          <a:xfrm>
            <a:off x="6126479" y="3937972"/>
            <a:ext cx="2926431" cy="4315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Montserrat"/>
              <a:buNone/>
              <a:defRPr sz="40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600" dirty="0"/>
              <a:t>By: Mohammad Monfared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Ancestors: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902442" y="201838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6" y="140402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parents()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68166" y="321530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parentsUntil()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55145" y="399063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parentsUntil(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0E02079D-D26F-48F2-88F0-FEFCB9C5983B}"/>
              </a:ext>
            </a:extLst>
          </p:cNvPr>
          <p:cNvSpPr txBox="1">
            <a:spLocks/>
          </p:cNvSpPr>
          <p:nvPr/>
        </p:nvSpPr>
        <p:spPr>
          <a:xfrm>
            <a:off x="902442" y="257195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parents(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16887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Descendant: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find(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5" y="144704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find()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7983" y="27770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within()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within(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() =&gt; {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</a:t>
            </a:r>
            <a:r>
              <a:rPr lang="en-US" sz="2400" dirty="0">
                <a:solidFill>
                  <a:schemeClr val="bg1">
                    <a:lumMod val="65000"/>
                  </a:schemeClr>
                </a:solidFill>
              </a:rPr>
              <a:t>&lt;code&gt;</a:t>
            </a:r>
            <a:b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</a:b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	} 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6309884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Index: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904877" y="172188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eq(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index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3EA242D1-B6A1-42F7-9089-66256DCCB198}"/>
              </a:ext>
            </a:extLst>
          </p:cNvPr>
          <p:cNvSpPr txBox="1">
            <a:spLocks/>
          </p:cNvSpPr>
          <p:nvPr/>
        </p:nvSpPr>
        <p:spPr>
          <a:xfrm>
            <a:off x="904878" y="25004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first()</a:t>
            </a:r>
            <a:endParaRPr lang="en-US" sz="2400" dirty="0"/>
          </a:p>
        </p:txBody>
      </p:sp>
      <p:sp>
        <p:nvSpPr>
          <p:cNvPr id="13" name="Google Shape;141;p14">
            <a:extLst>
              <a:ext uri="{FF2B5EF4-FFF2-40B4-BE49-F238E27FC236}">
                <a16:creationId xmlns:a16="http://schemas.microsoft.com/office/drawing/2014/main" id="{EDCC3718-3693-4A14-84BF-7C9CD689404B}"/>
              </a:ext>
            </a:extLst>
          </p:cNvPr>
          <p:cNvSpPr txBox="1">
            <a:spLocks/>
          </p:cNvSpPr>
          <p:nvPr/>
        </p:nvSpPr>
        <p:spPr>
          <a:xfrm>
            <a:off x="904878" y="327901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last()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291932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Filter: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9621A27-0DAC-4792-AB0C-6F02DE2972B6}"/>
              </a:ext>
            </a:extLst>
          </p:cNvPr>
          <p:cNvSpPr txBox="1">
            <a:spLocks/>
          </p:cNvSpPr>
          <p:nvPr/>
        </p:nvSpPr>
        <p:spPr>
          <a:xfrm>
            <a:off x="813103" y="195716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filter(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FEFFF845-18C5-42B8-BCA9-D1D4D355B268}"/>
              </a:ext>
            </a:extLst>
          </p:cNvPr>
          <p:cNvSpPr txBox="1">
            <a:spLocks/>
          </p:cNvSpPr>
          <p:nvPr/>
        </p:nvSpPr>
        <p:spPr>
          <a:xfrm>
            <a:off x="813103" y="290309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).</a:t>
            </a:r>
            <a:r>
              <a:rPr lang="en-US" sz="2400" dirty="0">
                <a:solidFill>
                  <a:srgbClr val="FFFF00"/>
                </a:solidFill>
              </a:rPr>
              <a:t>not(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550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Traversal: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.closest(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.next(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.nextAll(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.nextUntill(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4620144" y="1506673"/>
            <a:ext cx="3556416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.prev(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.prevAll(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.prevUntill(</a:t>
            </a:r>
            <a:r>
              <a:rPr lang="en-US" sz="2400" b="1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b="1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1530019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S03: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Mouse &amp; Keyboard Actions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20806772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683442" y="2611289"/>
            <a:ext cx="508179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Basic 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264462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TEXT{enter}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{shift}TEXT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(“{backspace}{home}{del}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(“[‘Control’,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Sequences: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998658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229139" y="2521227"/>
            <a:ext cx="7172739" cy="22029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clear()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}{del}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</a:t>
            </a:r>
            <a:r>
              <a:rPr lang="en-US" sz="2800" dirty="0" err="1">
                <a:solidFill>
                  <a:schemeClr val="accent1">
                    <a:lumMod val="40000"/>
                    <a:lumOff val="60000"/>
                  </a:schemeClr>
                </a:solidFill>
              </a:rPr>
              <a:t>selectall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}{backspace}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 err="1">
                <a:solidFill>
                  <a:srgbClr val="FFFF00"/>
                </a:solidFill>
              </a:rPr>
              <a:t>realPress</a:t>
            </a:r>
            <a:r>
              <a:rPr lang="en-US" sz="2800" dirty="0">
                <a:solidFill>
                  <a:srgbClr val="FFFF00"/>
                </a:solidFill>
              </a:rPr>
              <a:t>(“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[‘Control’, ‘A’, ‘Del’]</a:t>
            </a:r>
            <a:r>
              <a:rPr lang="en-US" sz="2800" dirty="0">
                <a:solidFill>
                  <a:srgbClr val="FFFF00"/>
                </a:solidFill>
              </a:rPr>
              <a:t>”)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21151" y="162975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Clear Input: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49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Keyboard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43207" y="2192407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{delay: 100}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4586" y="1466600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Delay: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69969C4A-E786-4839-951E-CA1D6B802624}"/>
              </a:ext>
            </a:extLst>
          </p:cNvPr>
          <p:cNvSpPr txBox="1">
            <a:spLocks/>
          </p:cNvSpPr>
          <p:nvPr/>
        </p:nvSpPr>
        <p:spPr>
          <a:xfrm>
            <a:off x="1110078" y="3840082"/>
            <a:ext cx="7172739" cy="7586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1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 err="1"/>
              <a:t>cy.</a:t>
            </a:r>
            <a:r>
              <a:rPr lang="en-US" sz="2800" dirty="0" err="1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800" dirty="0"/>
              <a:t>(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800" dirty="0"/>
              <a:t>).</a:t>
            </a:r>
            <a:r>
              <a:rPr lang="en-US" sz="2800" dirty="0">
                <a:solidFill>
                  <a:srgbClr val="FFFF00"/>
                </a:solidFill>
              </a:rPr>
              <a:t>type(“TEXT”, </a:t>
            </a:r>
            <a:r>
              <a:rPr lang="en-US" sz="28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{repeat(4)}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8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800" dirty="0">
              <a:solidFill>
                <a:srgbClr val="FFFF00"/>
              </a:solidFill>
            </a:endParaRPr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31912197-B2F9-4C91-BAD5-CE874077D08B}"/>
              </a:ext>
            </a:extLst>
          </p:cNvPr>
          <p:cNvSpPr txBox="1">
            <a:spLocks/>
          </p:cNvSpPr>
          <p:nvPr/>
        </p:nvSpPr>
        <p:spPr>
          <a:xfrm>
            <a:off x="504586" y="312494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Repeat: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96611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What is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956441" y="1756736"/>
            <a:ext cx="7327407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2800" dirty="0"/>
              <a:t>Cypress is a testing framework based on JavaScript that can test anything runs on a web browser. </a:t>
            </a:r>
            <a:br>
              <a:rPr lang="en-US" sz="2800" dirty="0"/>
            </a:br>
            <a:r>
              <a:rPr lang="en-US" sz="2800" dirty="0"/>
              <a:t>We can use JavaScript or TypeScript in Cypress.  </a:t>
            </a:r>
            <a:endParaRPr sz="28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</a:t>
            </a:fld>
            <a:endParaRPr lang="e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Mouse Actions: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Double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Right Click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Hover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689BF6F8-05FD-436E-9C29-186F17BD2645}"/>
              </a:ext>
            </a:extLst>
          </p:cNvPr>
          <p:cNvSpPr txBox="1">
            <a:spLocks/>
          </p:cNvSpPr>
          <p:nvPr/>
        </p:nvSpPr>
        <p:spPr>
          <a:xfrm>
            <a:off x="3656048" y="1533723"/>
            <a:ext cx="4520512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Long Press (Click and Hold)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6-  </a:t>
            </a:r>
            <a:r>
              <a:rPr lang="en-US" sz="2400" b="1" dirty="0">
                <a:solidFill>
                  <a:srgbClr val="FFFF00"/>
                </a:solidFill>
              </a:rPr>
              <a:t>Drag &amp; Drop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7-  </a:t>
            </a:r>
            <a:r>
              <a:rPr lang="en-US" sz="2400" b="1" dirty="0">
                <a:solidFill>
                  <a:srgbClr val="FFFF00"/>
                </a:solidFill>
              </a:rPr>
              <a:t>Drag &amp; Drop by offset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8-  </a:t>
            </a:r>
            <a:r>
              <a:rPr lang="en-US" sz="2400" b="1" dirty="0">
                <a:solidFill>
                  <a:srgbClr val="FFFF00"/>
                </a:solidFill>
              </a:rPr>
              <a:t>Scroll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284122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S04: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Asynchronous | .then()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4210180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09686" y="202229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What is Promise?</a:t>
            </a:r>
          </a:p>
        </p:txBody>
      </p:sp>
    </p:spTree>
    <p:extLst>
      <p:ext uri="{BB962C8B-B14F-4D97-AF65-F5344CB8AC3E}">
        <p14:creationId xmlns:p14="http://schemas.microsoft.com/office/powerpoint/2010/main" val="4237984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F183034-AE32-4B23-9865-3D4F6B7596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6657" y="1464364"/>
            <a:ext cx="4839571" cy="311206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3CA63795-7A1F-4607-AD36-87C2266ED2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0781" y="1464364"/>
            <a:ext cx="4019143" cy="3014357"/>
          </a:xfrm>
          <a:prstGeom prst="rect">
            <a:avLst/>
          </a:prstGeom>
        </p:spPr>
      </p:pic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sp>
        <p:nvSpPr>
          <p:cNvPr id="16" name="Google Shape;141;p14">
            <a:extLst>
              <a:ext uri="{FF2B5EF4-FFF2-40B4-BE49-F238E27FC236}">
                <a16:creationId xmlns:a16="http://schemas.microsoft.com/office/drawing/2014/main" id="{07541F1A-7BA8-4184-B5E3-2571F1E4BDFE}"/>
              </a:ext>
            </a:extLst>
          </p:cNvPr>
          <p:cNvSpPr txBox="1">
            <a:spLocks/>
          </p:cNvSpPr>
          <p:nvPr/>
        </p:nvSpPr>
        <p:spPr>
          <a:xfrm>
            <a:off x="1756968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7" name="Google Shape;141;p14">
            <a:extLst>
              <a:ext uri="{FF2B5EF4-FFF2-40B4-BE49-F238E27FC236}">
                <a16:creationId xmlns:a16="http://schemas.microsoft.com/office/drawing/2014/main" id="{5D1CB14B-A143-44C1-99C8-321C5B785E1E}"/>
              </a:ext>
            </a:extLst>
          </p:cNvPr>
          <p:cNvSpPr txBox="1">
            <a:spLocks/>
          </p:cNvSpPr>
          <p:nvPr/>
        </p:nvSpPr>
        <p:spPr>
          <a:xfrm>
            <a:off x="6206385" y="4506513"/>
            <a:ext cx="97629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Async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645089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p:sp>
        <p:nvSpPr>
          <p:cNvPr id="15" name="Google Shape;140;p14">
            <a:extLst>
              <a:ext uri="{FF2B5EF4-FFF2-40B4-BE49-F238E27FC236}">
                <a16:creationId xmlns:a16="http://schemas.microsoft.com/office/drawing/2014/main" id="{5F74D512-3858-4866-9371-E4FAB00DE2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94068" y="369084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Sync and Async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C6888-C80D-4EC2-8F80-ADA4A882B1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4068" y="1458244"/>
            <a:ext cx="6347169" cy="3316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162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53702" y="568961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.then()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571849" y="4527382"/>
            <a:ext cx="548700" cy="393600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p:sp>
        <p:nvSpPr>
          <p:cNvPr id="11" name="Google Shape;141;p14">
            <a:extLst>
              <a:ext uri="{FF2B5EF4-FFF2-40B4-BE49-F238E27FC236}">
                <a16:creationId xmlns:a16="http://schemas.microsoft.com/office/drawing/2014/main" id="{0E031760-E77B-4213-A6DF-274D9208E79A}"/>
              </a:ext>
            </a:extLst>
          </p:cNvPr>
          <p:cNvSpPr txBox="1">
            <a:spLocks/>
          </p:cNvSpPr>
          <p:nvPr/>
        </p:nvSpPr>
        <p:spPr>
          <a:xfrm>
            <a:off x="1103659" y="2555796"/>
            <a:ext cx="7586453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{ </a:t>
            </a:r>
            <a:r>
              <a:rPr lang="en-US" sz="2800" dirty="0">
                <a:solidFill>
                  <a:schemeClr val="bg1"/>
                </a:solidFill>
              </a:rPr>
              <a:t>code block </a:t>
            </a:r>
            <a:r>
              <a:rPr lang="en-US" sz="2800" dirty="0">
                <a:solidFill>
                  <a:srgbClr val="00B0F0"/>
                </a:solidFill>
              </a:rPr>
              <a:t>}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  <p:sp>
        <p:nvSpPr>
          <p:cNvPr id="14" name="Google Shape;141;p14">
            <a:extLst>
              <a:ext uri="{FF2B5EF4-FFF2-40B4-BE49-F238E27FC236}">
                <a16:creationId xmlns:a16="http://schemas.microsoft.com/office/drawing/2014/main" id="{E4A9282C-A9C1-40B4-82A6-92C2A75FA29E}"/>
              </a:ext>
            </a:extLst>
          </p:cNvPr>
          <p:cNvSpPr txBox="1">
            <a:spLocks/>
          </p:cNvSpPr>
          <p:nvPr/>
        </p:nvSpPr>
        <p:spPr>
          <a:xfrm>
            <a:off x="501273" y="162581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Syntax: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6" name="Google Shape;141;p14">
            <a:extLst>
              <a:ext uri="{FF2B5EF4-FFF2-40B4-BE49-F238E27FC236}">
                <a16:creationId xmlns:a16="http://schemas.microsoft.com/office/drawing/2014/main" id="{9A6B53DA-4E0E-4EFF-825A-E125FCFE8C37}"/>
              </a:ext>
            </a:extLst>
          </p:cNvPr>
          <p:cNvSpPr txBox="1">
            <a:spLocks/>
          </p:cNvSpPr>
          <p:nvPr/>
        </p:nvSpPr>
        <p:spPr>
          <a:xfrm>
            <a:off x="1103660" y="3256362"/>
            <a:ext cx="7530131" cy="21128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800" dirty="0"/>
              <a:t>cy.</a:t>
            </a:r>
            <a:r>
              <a:rPr lang="en-US" sz="2800" dirty="0">
                <a:solidFill>
                  <a:schemeClr val="bg1"/>
                </a:solidFill>
              </a:rPr>
              <a:t>get</a:t>
            </a:r>
            <a:r>
              <a:rPr lang="en-US" sz="2800" dirty="0"/>
              <a:t>(selector).</a:t>
            </a:r>
            <a:r>
              <a:rPr lang="en-US" sz="2800" dirty="0">
                <a:solidFill>
                  <a:srgbClr val="FFFF00"/>
                </a:solidFill>
              </a:rPr>
              <a:t>then( </a:t>
            </a:r>
            <a:r>
              <a:rPr lang="en-US" sz="2800" dirty="0">
                <a:solidFill>
                  <a:srgbClr val="00B0F0"/>
                </a:solidFill>
              </a:rPr>
              <a:t>(</a:t>
            </a:r>
            <a:r>
              <a:rPr lang="en-US" sz="2800" dirty="0">
                <a:solidFill>
                  <a:srgbClr val="00B050"/>
                </a:solidFill>
              </a:rPr>
              <a:t>VAR</a:t>
            </a:r>
            <a:r>
              <a:rPr lang="en-US" sz="2800" dirty="0">
                <a:solidFill>
                  <a:srgbClr val="00B0F0"/>
                </a:solidFill>
              </a:rPr>
              <a:t>) =&gt; </a:t>
            </a:r>
            <a:r>
              <a:rPr lang="en-US" sz="2800" dirty="0">
                <a:solidFill>
                  <a:schemeClr val="bg1"/>
                </a:solidFill>
              </a:rPr>
              <a:t>function()</a:t>
            </a:r>
            <a:r>
              <a:rPr lang="en-US" sz="2800" dirty="0">
                <a:solidFill>
                  <a:srgbClr val="00B0F0"/>
                </a:solidFill>
              </a:rPr>
              <a:t> </a:t>
            </a:r>
            <a:r>
              <a:rPr lang="en-US" sz="2800" dirty="0">
                <a:solidFill>
                  <a:srgbClr val="FFFF00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7863840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Usages of .then():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06404D6D-4D87-4780-92E6-5209374E476B}"/>
              </a:ext>
            </a:extLst>
          </p:cNvPr>
          <p:cNvSpPr txBox="1">
            <a:spLocks/>
          </p:cNvSpPr>
          <p:nvPr/>
        </p:nvSpPr>
        <p:spPr>
          <a:xfrm>
            <a:off x="813103" y="3413221"/>
            <a:ext cx="8503953" cy="14889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6478443B-A5A4-4741-B6EF-0E713CE94B06}"/>
              </a:ext>
            </a:extLst>
          </p:cNvPr>
          <p:cNvSpPr txBox="1">
            <a:spLocks/>
          </p:cNvSpPr>
          <p:nvPr/>
        </p:nvSpPr>
        <p:spPr>
          <a:xfrm>
            <a:off x="338138" y="1506673"/>
            <a:ext cx="3703775" cy="3609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1-  </a:t>
            </a:r>
            <a:r>
              <a:rPr lang="en-US" sz="2400" b="1" dirty="0">
                <a:solidFill>
                  <a:srgbClr val="FFFF00"/>
                </a:solidFill>
              </a:rPr>
              <a:t>Handle JS Promises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2-  </a:t>
            </a:r>
            <a:r>
              <a:rPr lang="en-US" sz="2400" b="1" dirty="0">
                <a:solidFill>
                  <a:srgbClr val="FFFF00"/>
                </a:solidFill>
              </a:rPr>
              <a:t>Extract Values 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3-  </a:t>
            </a:r>
            <a:r>
              <a:rPr lang="en-US" sz="2400" b="1" dirty="0">
                <a:solidFill>
                  <a:srgbClr val="FFFF00"/>
                </a:solidFill>
              </a:rPr>
              <a:t>Assertions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4-  </a:t>
            </a:r>
            <a:r>
              <a:rPr lang="en-US" sz="2400" b="1" dirty="0">
                <a:solidFill>
                  <a:srgbClr val="FFFF00"/>
                </a:solidFill>
              </a:rPr>
              <a:t>Debugging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2400" b="1" dirty="0">
                <a:solidFill>
                  <a:schemeClr val="bg1"/>
                </a:solidFill>
              </a:rPr>
              <a:t>5-  </a:t>
            </a:r>
            <a:r>
              <a:rPr lang="en-US" sz="2400" b="1" dirty="0">
                <a:solidFill>
                  <a:srgbClr val="FFFF00"/>
                </a:solidFill>
              </a:rPr>
              <a:t>Aliases ( </a:t>
            </a:r>
            <a:r>
              <a:rPr lang="en-US" sz="2400" b="1" dirty="0">
                <a:solidFill>
                  <a:schemeClr val="bg1"/>
                </a:solidFill>
              </a:rPr>
              <a:t>.as()</a:t>
            </a:r>
            <a:r>
              <a:rPr lang="en-US" sz="2400" b="1" dirty="0">
                <a:solidFill>
                  <a:srgbClr val="FFFF00"/>
                </a:solidFill>
              </a:rPr>
              <a:t> )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b="1" dirty="0">
              <a:solidFill>
                <a:srgbClr val="FFFF00"/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6764689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Why Cypress?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709681"/>
            <a:ext cx="8945387" cy="4015391"/>
          </a:xfrm>
          <a:prstGeom prst="rect">
            <a:avLst/>
          </a:prstGeom>
        </p:spPr>
        <p:txBody>
          <a:bodyPr spcFirstLastPara="1" wrap="square" lIns="91425" tIns="91425" rIns="91425" bIns="91425" numCol="2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Open Source and Free with big community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Faster than Selenium – Interact with browser session directly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Can be used by QAs and Developers (Unit/Integration/E2E tests)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Time Travel – Getting Snap shot of all actions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Debuggability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Automatic wait for assertions</a:t>
            </a:r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endParaRPr lang="en-US" sz="1400" dirty="0"/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Intercept / Spy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Real time reloads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Cypress dashboard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Screenshots and Video Records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Robust documentation </a:t>
            </a:r>
          </a:p>
          <a:p>
            <a:pPr marL="0" indent="0">
              <a:spcAft>
                <a:spcPts val="1200"/>
              </a:spcAft>
              <a:buNone/>
            </a:pPr>
            <a:endParaRPr lang="en-US" sz="1400" dirty="0"/>
          </a:p>
          <a:p>
            <a:pPr marL="0" indent="0">
              <a:spcAft>
                <a:spcPts val="1200"/>
              </a:spcAft>
              <a:buNone/>
            </a:pP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216967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Limits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289702" y="1580055"/>
            <a:ext cx="8945387" cy="4145017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XPath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support Safari / (Supported Browsers: Chrome, Firefox, Edge, Electron )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IDE Debug is not supported. Pause and debug on checkpoints is not possible 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Doesn't keep user Auth state and Login Info by default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Async/Await approach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Problem with CI/CD integration on third-party hosted agents.</a:t>
            </a:r>
          </a:p>
          <a:p>
            <a:pPr marL="285750" indent="-285750">
              <a:spcAft>
                <a:spcPts val="1200"/>
              </a:spcAft>
            </a:pPr>
            <a:r>
              <a:rPr lang="en-US" sz="1400" dirty="0"/>
              <a:t>You have to add a lot of dependencies and plugins to support all your test scenarios.</a:t>
            </a:r>
            <a:endParaRPr sz="1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4877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Commands</a:t>
            </a:r>
            <a:endParaRPr sz="36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CDB7D51-2C67-409E-B6CB-8CB29413E9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1699" y="1431163"/>
            <a:ext cx="3333168" cy="3445637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E59413C-83F9-441E-BC48-CBEA5C79E3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7062" y="1958428"/>
            <a:ext cx="4209338" cy="2520322"/>
          </a:xfrm>
        </p:spPr>
        <p:txBody>
          <a:bodyPr/>
          <a:lstStyle/>
          <a:p>
            <a:pPr marL="146050" indent="0">
              <a:buNone/>
            </a:pPr>
            <a:r>
              <a:rPr lang="en-US" dirty="0"/>
              <a:t>Project Initialize</a:t>
            </a:r>
          </a:p>
        </p:txBody>
      </p:sp>
      <p:sp>
        <p:nvSpPr>
          <p:cNvPr id="13" name="Text Placeholder 9">
            <a:extLst>
              <a:ext uri="{FF2B5EF4-FFF2-40B4-BE49-F238E27FC236}">
                <a16:creationId xmlns:a16="http://schemas.microsoft.com/office/drawing/2014/main" id="{4A15C9A4-B449-4D86-9D34-F13EDFD36C8B}"/>
              </a:ext>
            </a:extLst>
          </p:cNvPr>
          <p:cNvSpPr txBox="1">
            <a:spLocks/>
          </p:cNvSpPr>
          <p:nvPr/>
        </p:nvSpPr>
        <p:spPr>
          <a:xfrm>
            <a:off x="4127062" y="2339695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Install Cypress in project</a:t>
            </a:r>
          </a:p>
        </p:txBody>
      </p:sp>
      <p:sp>
        <p:nvSpPr>
          <p:cNvPr id="14" name="Text Placeholder 9">
            <a:extLst>
              <a:ext uri="{FF2B5EF4-FFF2-40B4-BE49-F238E27FC236}">
                <a16:creationId xmlns:a16="http://schemas.microsoft.com/office/drawing/2014/main" id="{563445B3-0B43-43E8-AA12-85D5F6AA5B68}"/>
              </a:ext>
            </a:extLst>
          </p:cNvPr>
          <p:cNvSpPr txBox="1">
            <a:spLocks/>
          </p:cNvSpPr>
          <p:nvPr/>
        </p:nvSpPr>
        <p:spPr>
          <a:xfrm>
            <a:off x="4127062" y="2761861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Check version of installed Cypress</a:t>
            </a:r>
          </a:p>
        </p:txBody>
      </p:sp>
      <p:sp>
        <p:nvSpPr>
          <p:cNvPr id="15" name="Text Placeholder 9">
            <a:extLst>
              <a:ext uri="{FF2B5EF4-FFF2-40B4-BE49-F238E27FC236}">
                <a16:creationId xmlns:a16="http://schemas.microsoft.com/office/drawing/2014/main" id="{1F26A49C-78E9-41EE-82A6-44295735584A}"/>
              </a:ext>
            </a:extLst>
          </p:cNvPr>
          <p:cNvSpPr txBox="1">
            <a:spLocks/>
          </p:cNvSpPr>
          <p:nvPr/>
        </p:nvSpPr>
        <p:spPr>
          <a:xfrm>
            <a:off x="4127062" y="3218589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Open Cypress GUI (and Initialize on first time)</a:t>
            </a:r>
          </a:p>
        </p:txBody>
      </p:sp>
      <p:sp>
        <p:nvSpPr>
          <p:cNvPr id="16" name="Text Placeholder 9">
            <a:extLst>
              <a:ext uri="{FF2B5EF4-FFF2-40B4-BE49-F238E27FC236}">
                <a16:creationId xmlns:a16="http://schemas.microsoft.com/office/drawing/2014/main" id="{10AEE5B1-0B2A-4E3E-96B1-32AC3DA1ACA6}"/>
              </a:ext>
            </a:extLst>
          </p:cNvPr>
          <p:cNvSpPr txBox="1">
            <a:spLocks/>
          </p:cNvSpPr>
          <p:nvPr/>
        </p:nvSpPr>
        <p:spPr>
          <a:xfrm>
            <a:off x="4127061" y="3675317"/>
            <a:ext cx="4694621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(headless by default)</a:t>
            </a:r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id="{3D6B7A68-3455-4A5E-A611-2284E017386F}"/>
              </a:ext>
            </a:extLst>
          </p:cNvPr>
          <p:cNvSpPr txBox="1">
            <a:spLocks/>
          </p:cNvSpPr>
          <p:nvPr/>
        </p:nvSpPr>
        <p:spPr>
          <a:xfrm>
            <a:off x="4127062" y="4056584"/>
            <a:ext cx="4209338" cy="25203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Font typeface="Lato"/>
              <a:buNone/>
            </a:pPr>
            <a:r>
              <a:rPr lang="en-US" dirty="0"/>
              <a:t>Run Cypress test in Command Line with showing browser</a:t>
            </a:r>
          </a:p>
        </p:txBody>
      </p:sp>
    </p:spTree>
    <p:extLst>
      <p:ext uri="{BB962C8B-B14F-4D97-AF65-F5344CB8AC3E}">
        <p14:creationId xmlns:p14="http://schemas.microsoft.com/office/powerpoint/2010/main" val="358433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202152" y="976701"/>
            <a:ext cx="5941848" cy="18217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/>
              <a:t>Cypress Tutorial S02: </a:t>
            </a:r>
            <a:br>
              <a:rPr lang="en-US" sz="2400" dirty="0"/>
            </a:br>
            <a:br>
              <a:rPr lang="en-US" sz="3400" dirty="0"/>
            </a:br>
            <a:r>
              <a:rPr lang="en-US" sz="3400" dirty="0"/>
              <a:t>Locate Elements</a:t>
            </a:r>
            <a:endParaRPr sz="3400" dirty="0"/>
          </a:p>
        </p:txBody>
      </p:sp>
    </p:spTree>
    <p:extLst>
      <p:ext uri="{BB962C8B-B14F-4D97-AF65-F5344CB8AC3E}">
        <p14:creationId xmlns:p14="http://schemas.microsoft.com/office/powerpoint/2010/main" val="9994930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/>
              <a:t>S02 – Basic Syntax</a:t>
            </a:r>
            <a:endParaRPr sz="3600"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694800" y="1717200"/>
            <a:ext cx="6973200" cy="1357200"/>
          </a:xfrm>
          <a:prstGeom prst="rect">
            <a:avLst/>
          </a:prstGeom>
        </p:spPr>
        <p:txBody>
          <a:bodyPr spcFirstLastPara="1" wrap="square" lIns="91425" tIns="91425" rIns="91425" bIns="91425" numCol="1" anchor="t" anchorCtr="0">
            <a:normAutofit/>
          </a:bodyPr>
          <a:lstStyle/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CSS SELECTOR</a:t>
            </a:r>
            <a:r>
              <a:rPr lang="en-US" sz="3200" dirty="0"/>
              <a:t>)    </a:t>
            </a:r>
            <a:r>
              <a:rPr lang="en-US" sz="3200" dirty="0">
                <a:solidFill>
                  <a:schemeClr val="bg1">
                    <a:lumMod val="65000"/>
                  </a:schemeClr>
                </a:solidFill>
              </a:rPr>
              <a:t>// Element</a:t>
            </a:r>
          </a:p>
          <a:p>
            <a:pPr marL="0" indent="0">
              <a:spcAft>
                <a:spcPts val="1200"/>
              </a:spcAft>
              <a:buNone/>
            </a:pPr>
            <a:endParaRPr lang="en-US" sz="2400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CDE7C91B-CF2F-4043-8C02-F62D1F849C07}"/>
              </a:ext>
            </a:extLst>
          </p:cNvPr>
          <p:cNvSpPr txBox="1">
            <a:spLocks/>
          </p:cNvSpPr>
          <p:nvPr/>
        </p:nvSpPr>
        <p:spPr>
          <a:xfrm>
            <a:off x="694800" y="2824307"/>
            <a:ext cx="5322143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 fontScale="9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rgbClr val="FFFF00"/>
                </a:solidFill>
              </a:rPr>
              <a:t>contains</a:t>
            </a:r>
            <a:r>
              <a:rPr lang="en-US" sz="3200" dirty="0"/>
              <a:t>(selector, 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3200" dirty="0"/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E838BF55-9DA9-47DD-8593-1DD10D7449E7}"/>
              </a:ext>
            </a:extLst>
          </p:cNvPr>
          <p:cNvSpPr txBox="1">
            <a:spLocks/>
          </p:cNvSpPr>
          <p:nvPr/>
        </p:nvSpPr>
        <p:spPr>
          <a:xfrm>
            <a:off x="694800" y="3984617"/>
            <a:ext cx="7567200" cy="13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3200" dirty="0"/>
              <a:t>cy.</a:t>
            </a:r>
            <a:r>
              <a:rPr lang="en-US" sz="32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3200" dirty="0">
                <a:solidFill>
                  <a:schemeClr val="bg1"/>
                </a:solidFill>
              </a:rPr>
              <a:t>)</a:t>
            </a:r>
            <a:r>
              <a:rPr lang="en-US" sz="3200" dirty="0">
                <a:solidFill>
                  <a:srgbClr val="FFFF00"/>
                </a:solidFill>
              </a:rPr>
              <a:t>.contains</a:t>
            </a:r>
            <a:r>
              <a:rPr lang="en-US" sz="3200" dirty="0"/>
              <a:t>(</a:t>
            </a:r>
            <a:r>
              <a:rPr lang="en-US" sz="32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Text</a:t>
            </a:r>
            <a:r>
              <a:rPr lang="en-US" sz="3200" dirty="0"/>
              <a:t>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670683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37624" y="192124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99695" y="14022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1- children()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9" name="Google Shape;141;p14">
            <a:extLst>
              <a:ext uri="{FF2B5EF4-FFF2-40B4-BE49-F238E27FC236}">
                <a16:creationId xmlns:a16="http://schemas.microsoft.com/office/drawing/2014/main" id="{7F8FE662-FAAD-4540-A1C4-9C6E385CB5BF}"/>
              </a:ext>
            </a:extLst>
          </p:cNvPr>
          <p:cNvSpPr txBox="1">
            <a:spLocks/>
          </p:cNvSpPr>
          <p:nvPr/>
        </p:nvSpPr>
        <p:spPr>
          <a:xfrm>
            <a:off x="399696" y="3222256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2- parent()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0" name="Google Shape;141;p14">
            <a:extLst>
              <a:ext uri="{FF2B5EF4-FFF2-40B4-BE49-F238E27FC236}">
                <a16:creationId xmlns:a16="http://schemas.microsoft.com/office/drawing/2014/main" id="{9EFFF044-6D51-4742-BC04-BFE7D7C9A005}"/>
              </a:ext>
            </a:extLst>
          </p:cNvPr>
          <p:cNvSpPr txBox="1">
            <a:spLocks/>
          </p:cNvSpPr>
          <p:nvPr/>
        </p:nvSpPr>
        <p:spPr>
          <a:xfrm>
            <a:off x="872660" y="3860973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2493024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.children(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12" name="Google Shape;141;p14">
            <a:extLst>
              <a:ext uri="{FF2B5EF4-FFF2-40B4-BE49-F238E27FC236}">
                <a16:creationId xmlns:a16="http://schemas.microsoft.com/office/drawing/2014/main" id="{7C42C801-B5CC-4AB8-8608-CBFCF6EC6902}"/>
              </a:ext>
            </a:extLst>
          </p:cNvPr>
          <p:cNvSpPr txBox="1">
            <a:spLocks/>
          </p:cNvSpPr>
          <p:nvPr/>
        </p:nvSpPr>
        <p:spPr>
          <a:xfrm>
            <a:off x="872657" y="4333938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.parent(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 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07430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100694" y="386743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Relatives:</a:t>
            </a:r>
            <a:endParaRPr sz="36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210FEB3-249A-48B7-B381-C0C9B9BD47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  <p:sp>
        <p:nvSpPr>
          <p:cNvPr id="5" name="Google Shape;141;p14">
            <a:extLst>
              <a:ext uri="{FF2B5EF4-FFF2-40B4-BE49-F238E27FC236}">
                <a16:creationId xmlns:a16="http://schemas.microsoft.com/office/drawing/2014/main" id="{FFF05B17-9271-4B07-BE64-066BE68E7335}"/>
              </a:ext>
            </a:extLst>
          </p:cNvPr>
          <p:cNvSpPr txBox="1">
            <a:spLocks/>
          </p:cNvSpPr>
          <p:nvPr/>
        </p:nvSpPr>
        <p:spPr>
          <a:xfrm>
            <a:off x="811119" y="2348169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7" name="Google Shape;141;p14">
            <a:extLst>
              <a:ext uri="{FF2B5EF4-FFF2-40B4-BE49-F238E27FC236}">
                <a16:creationId xmlns:a16="http://schemas.microsoft.com/office/drawing/2014/main" id="{CF749324-95EB-40C3-B005-7D86FEAB3F70}"/>
              </a:ext>
            </a:extLst>
          </p:cNvPr>
          <p:cNvSpPr txBox="1">
            <a:spLocks/>
          </p:cNvSpPr>
          <p:nvPr/>
        </p:nvSpPr>
        <p:spPr>
          <a:xfrm>
            <a:off x="368167" y="166065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b="1" dirty="0">
                <a:solidFill>
                  <a:schemeClr val="bg1"/>
                </a:solidFill>
              </a:rPr>
              <a:t>3- siblings()</a:t>
            </a: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  <p:sp>
        <p:nvSpPr>
          <p:cNvPr id="8" name="Google Shape;141;p14">
            <a:extLst>
              <a:ext uri="{FF2B5EF4-FFF2-40B4-BE49-F238E27FC236}">
                <a16:creationId xmlns:a16="http://schemas.microsoft.com/office/drawing/2014/main" id="{6F52280E-3D4C-4F7E-AF87-83E3BEBBDDAA}"/>
              </a:ext>
            </a:extLst>
          </p:cNvPr>
          <p:cNvSpPr txBox="1">
            <a:spLocks/>
          </p:cNvSpPr>
          <p:nvPr/>
        </p:nvSpPr>
        <p:spPr>
          <a:xfrm>
            <a:off x="837623" y="3096885"/>
            <a:ext cx="8503953" cy="9459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numCol="1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indent="0">
              <a:spcAft>
                <a:spcPts val="1200"/>
              </a:spcAft>
              <a:buFont typeface="Lato"/>
              <a:buNone/>
            </a:pPr>
            <a:r>
              <a:rPr lang="en-US" sz="2400" dirty="0"/>
              <a:t>cy.</a:t>
            </a:r>
            <a:r>
              <a:rPr lang="en-US" sz="2400" dirty="0">
                <a:solidFill>
                  <a:schemeClr val="tx2">
                    <a:lumMod val="75000"/>
                  </a:schemeClr>
                </a:solidFill>
              </a:rPr>
              <a:t>get</a:t>
            </a:r>
            <a:r>
              <a:rPr lang="en-US" sz="2400" dirty="0"/>
              <a:t>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/>
              <a:t>)</a:t>
            </a:r>
            <a:r>
              <a:rPr lang="en-US" sz="2400" dirty="0">
                <a:solidFill>
                  <a:srgbClr val="FFFF00"/>
                </a:solidFill>
              </a:rPr>
              <a:t>.siblings(</a:t>
            </a:r>
            <a:r>
              <a:rPr 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selector</a:t>
            </a:r>
            <a:r>
              <a:rPr lang="en-US" sz="2400" dirty="0">
                <a:solidFill>
                  <a:srgbClr val="FFFF00"/>
                </a:solidFill>
              </a:rPr>
              <a:t>)</a:t>
            </a:r>
            <a:r>
              <a:rPr lang="en-US" sz="2400" dirty="0"/>
              <a:t> </a:t>
            </a:r>
            <a:endParaRPr lang="en-US" sz="2400" dirty="0">
              <a:solidFill>
                <a:schemeClr val="bg1">
                  <a:lumMod val="65000"/>
                </a:schemeClr>
              </a:solidFill>
            </a:endParaRPr>
          </a:p>
          <a:p>
            <a:pPr marL="0" indent="0">
              <a:spcAft>
                <a:spcPts val="1200"/>
              </a:spcAft>
              <a:buFont typeface="Lato"/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17650796"/>
      </p:ext>
    </p:extLst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3505</TotalTime>
  <Words>811</Words>
  <Application>Microsoft Office PowerPoint</Application>
  <PresentationFormat>On-screen Show (16:9)</PresentationFormat>
  <Paragraphs>149</Paragraphs>
  <Slides>26</Slides>
  <Notes>26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0" baseType="lpstr">
      <vt:lpstr>Lato</vt:lpstr>
      <vt:lpstr>Montserrat</vt:lpstr>
      <vt:lpstr>Arial</vt:lpstr>
      <vt:lpstr>Focus</vt:lpstr>
      <vt:lpstr>Cypress Tutorial</vt:lpstr>
      <vt:lpstr>What is Cypress?</vt:lpstr>
      <vt:lpstr>Why Cypress?</vt:lpstr>
      <vt:lpstr>Limits</vt:lpstr>
      <vt:lpstr>Commands</vt:lpstr>
      <vt:lpstr>Cypress Tutorial S02:   Locate Elements</vt:lpstr>
      <vt:lpstr>S02 – Basic Syntax</vt:lpstr>
      <vt:lpstr>Relatives:</vt:lpstr>
      <vt:lpstr>Relatives:</vt:lpstr>
      <vt:lpstr>Ancestors:</vt:lpstr>
      <vt:lpstr>Descendant:</vt:lpstr>
      <vt:lpstr>Index:</vt:lpstr>
      <vt:lpstr>Filter:</vt:lpstr>
      <vt:lpstr>Traversal:</vt:lpstr>
      <vt:lpstr>Cypress Tutorial S03:   Mouse &amp; Keyboard Actions</vt:lpstr>
      <vt:lpstr>Keyboard Actions:</vt:lpstr>
      <vt:lpstr>Keyboard Actions:</vt:lpstr>
      <vt:lpstr>Keyboard Actions:</vt:lpstr>
      <vt:lpstr>Keyboard Actions:</vt:lpstr>
      <vt:lpstr>Mouse Actions:</vt:lpstr>
      <vt:lpstr>Cypress Tutorial S04:   Asynchronous | .then()</vt:lpstr>
      <vt:lpstr>What is Promise?</vt:lpstr>
      <vt:lpstr>Sync and Async</vt:lpstr>
      <vt:lpstr>Sync and Async</vt:lpstr>
      <vt:lpstr>.then()</vt:lpstr>
      <vt:lpstr>Usages of .then():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Cypress Tutorial</dc:title>
  <dc:creator>Mohammad Monfared</dc:creator>
  <cp:lastModifiedBy>Mohammad Monfared</cp:lastModifiedBy>
  <cp:revision>15</cp:revision>
  <dcterms:modified xsi:type="dcterms:W3CDTF">2022-04-30T23:05:59Z</dcterms:modified>
</cp:coreProperties>
</file>